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61562" autoAdjust="0"/>
  </p:normalViewPr>
  <p:slideViewPr>
    <p:cSldViewPr snapToObjects="1">
      <p:cViewPr varScale="1">
        <p:scale>
          <a:sx n="47" d="100"/>
          <a:sy n="47" d="100"/>
        </p:scale>
        <p:origin x="-18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36" d="100"/>
          <a:sy n="136" d="100"/>
        </p:scale>
        <p:origin x="-4216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32FF5-CAFD-1E4F-9F56-9E6316C477C6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033E3-5C92-874B-AFA5-90ED901A32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83790-CF65-834C-B796-F6F55A66F992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596AC-B239-CE45-A0C5-A61C35B59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Intro . . .</a:t>
            </a:r>
          </a:p>
          <a:p>
            <a:r>
              <a:rPr lang="en-US" sz="1400" dirty="0" smtClean="0"/>
              <a:t>My job with SFMANJ is part time and I can do it from my home</a:t>
            </a:r>
          </a:p>
          <a:p>
            <a:endParaRPr lang="en-US" sz="1400" dirty="0" smtClean="0"/>
          </a:p>
          <a:p>
            <a:r>
              <a:rPr lang="en-US" sz="1400" dirty="0" smtClean="0"/>
              <a:t>I am also a freelance Graphic</a:t>
            </a:r>
            <a:r>
              <a:rPr lang="en-US" sz="1400" baseline="0" dirty="0" smtClean="0"/>
              <a:t> Artist – I do layout /design of  brochures, logos, flyers, etc.</a:t>
            </a:r>
          </a:p>
          <a:p>
            <a:r>
              <a:rPr lang="en-US" sz="1400" baseline="0" dirty="0" smtClean="0"/>
              <a:t>In addition, I have a managerial as well as a clerical background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/>
              <a:t>I’m going to try to touch on some of the most important things that I do,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/>
              <a:t>But you know us Jersey Girls – we like </a:t>
            </a:r>
            <a:r>
              <a:rPr lang="en-US" sz="1400" baseline="0" smtClean="0"/>
              <a:t>to talk. </a:t>
            </a:r>
            <a:endParaRPr lang="en-US" sz="14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/>
              <a:t>I’m going to try to keep this to 15 min., but it’s going to be hard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am responsible for design and maintenance of our website:</a:t>
            </a:r>
          </a:p>
          <a:p>
            <a:r>
              <a:rPr lang="en-US" b="1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www.sfmanj.org</a:t>
            </a:r>
            <a:endParaRPr lang="en-US" dirty="0" smtClean="0"/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This is our home page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Contact Us page hopefully doesn’t change very often. 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It lists the board members and has links to their email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update the Events page after each event and change our Calendar of coming events as needed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Our Vendor page requires keeping our list of vendors up to date.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ur advertisers printed in red. 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Advertisers are also listed on the left under their specialty with a link to their website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Note that all pages have a link to our membership registration form and the advertisers contract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also update our Resources page where we have listed past issues of the newsletter and minutes from the Board Meetings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Scott, our secretary, takes minutes at Board Mtgs., but I may step in if he isn’t there</a:t>
            </a: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So this gets updated at least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once a month.</a:t>
            </a:r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>
              <a:buClr>
                <a:schemeClr val="accent1">
                  <a:lumMod val="40000"/>
                  <a:lumOff val="60000"/>
                </a:schemeClr>
              </a:buClr>
            </a:pPr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maintain current events on </a:t>
            </a:r>
            <a:r>
              <a:rPr lang="en-US" sz="1200" b="1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facebook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This was just after our December event at the NJ Green Expo</a:t>
            </a:r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Recently</a:t>
            </a:r>
            <a:r>
              <a:rPr lang="en-US" baseline="0" dirty="0" smtClean="0"/>
              <a:t> I started placing a “</a:t>
            </a:r>
            <a:r>
              <a:rPr lang="en-US" dirty="0" smtClean="0"/>
              <a:t>Like us on </a:t>
            </a:r>
            <a:r>
              <a:rPr lang="en-US" dirty="0" err="1" smtClean="0"/>
              <a:t>facebook</a:t>
            </a:r>
            <a:r>
              <a:rPr lang="en-US" dirty="0" smtClean="0"/>
              <a:t>” button that I insert into our constant contact emails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Imagine if your treasurer had to keep track of every penny going in and out on a daily basis? Ours has his own business to run.</a:t>
            </a:r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So for the most part, I handle the day to day purchases and payments</a:t>
            </a:r>
            <a:r>
              <a:rPr lang="en-US" baseline="0" dirty="0" smtClean="0"/>
              <a:t> with the SFMANJ credit card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And make a voucher for each one.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Here you see the charges for printing and postage for the newsletter broken out so the treasurer can add these to his spread sheet in the proper category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I bill for dues, trade shows etc. and payments are sent to our P.O. Box, which I collect. 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and enter them on a deposit slip, after which I  then make the bank deposit 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He has these forms, which I forward to him, </a:t>
            </a:r>
          </a:p>
          <a:p>
            <a:r>
              <a:rPr lang="en-US" baseline="0" dirty="0" smtClean="0"/>
              <a:t>but only has to enter the totals in the proper columns on his </a:t>
            </a:r>
          </a:p>
          <a:p>
            <a:r>
              <a:rPr lang="en-US" baseline="0" dirty="0" smtClean="0"/>
              <a:t>spread sheets to create his budgets and reports.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keep records and forward them to the STMA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Everything’s in one spot</a:t>
            </a:r>
          </a:p>
          <a:p>
            <a:endParaRPr lang="en-US" dirty="0" smtClean="0"/>
          </a:p>
          <a:p>
            <a:r>
              <a:rPr lang="en-US" dirty="0" smtClean="0"/>
              <a:t>The board doesn’t have to ask: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 “Did anyone remember to send in the revision</a:t>
            </a:r>
            <a:r>
              <a:rPr lang="en-US" baseline="0" dirty="0" smtClean="0"/>
              <a:t> to the </a:t>
            </a:r>
            <a:r>
              <a:rPr lang="en-US" dirty="0" smtClean="0"/>
              <a:t> Bylaws?”</a:t>
            </a:r>
          </a:p>
          <a:p>
            <a:r>
              <a:rPr lang="en-US" dirty="0" smtClean="0"/>
              <a:t>* Or “Did we file for</a:t>
            </a:r>
            <a:r>
              <a:rPr lang="en-US" baseline="0" dirty="0" smtClean="0"/>
              <a:t> our</a:t>
            </a:r>
            <a:r>
              <a:rPr lang="en-US" dirty="0" smtClean="0"/>
              <a:t> Annual Corporate</a:t>
            </a:r>
            <a:r>
              <a:rPr lang="en-US" baseline="0" dirty="0" smtClean="0"/>
              <a:t> report this year, who was going to do that?”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 Or “Gee, we haven’t sent in a current list of our  Board of Directors for</a:t>
            </a:r>
            <a:r>
              <a:rPr lang="en-US" baseline="0" dirty="0" smtClean="0"/>
              <a:t> 5 years now”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Of course there are other documents, but I can take care of them,</a:t>
            </a:r>
            <a:r>
              <a:rPr lang="en-US" baseline="0" dirty="0" smtClean="0"/>
              <a:t> making sure nothing slips through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distribute promotional items at events, along with past extra issues of the newsletter</a:t>
            </a:r>
          </a:p>
          <a:p>
            <a:endParaRPr lang="en-US" dirty="0" smtClean="0"/>
          </a:p>
          <a:p>
            <a:r>
              <a:rPr lang="en-US" dirty="0" smtClean="0"/>
              <a:t>I am very fussy</a:t>
            </a:r>
          </a:p>
          <a:p>
            <a:r>
              <a:rPr lang="en-US" dirty="0" smtClean="0"/>
              <a:t>But I’m also very Thrifty</a:t>
            </a:r>
          </a:p>
          <a:p>
            <a:r>
              <a:rPr lang="en-US" dirty="0" smtClean="0"/>
              <a:t>I’m always looking for a great way to get a quality product for the least amount of money for our chapter.</a:t>
            </a:r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Our 2013 calendar is a desk</a:t>
            </a:r>
            <a:r>
              <a:rPr lang="en-US" baseline="0" dirty="0" smtClean="0"/>
              <a:t> planner.</a:t>
            </a:r>
          </a:p>
          <a:p>
            <a:r>
              <a:rPr lang="en-US" baseline="0" dirty="0" smtClean="0"/>
              <a:t>I was able to use a portion of a photo submitted by one of our field of the year contestants for the cover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We got soaked at one of our events this year, so we got the idea to print ponchos, which I got us for a great price and made sure they were printed properly</a:t>
            </a:r>
          </a:p>
          <a:p>
            <a:r>
              <a:rPr lang="en-US" baseline="0" dirty="0" smtClean="0"/>
              <a:t>*</a:t>
            </a:r>
          </a:p>
          <a:p>
            <a:r>
              <a:rPr lang="en-US" baseline="0" dirty="0" smtClean="0"/>
              <a:t>We also hand out pens at our events that I get printed when the supply </a:t>
            </a:r>
            <a:r>
              <a:rPr lang="en-US" baseline="0" smtClean="0"/>
              <a:t>runs low. </a:t>
            </a:r>
            <a:r>
              <a:rPr lang="en-US" baseline="0" dirty="0" smtClean="0"/>
              <a:t>This is a proof for this year’s pen.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often are you in a meeting and an idea gets tossed around, but no one remembers to follow up on it? </a:t>
            </a:r>
          </a:p>
          <a:p>
            <a:r>
              <a:rPr lang="en-US" dirty="0" smtClean="0"/>
              <a:t>Well I CAN follow</a:t>
            </a:r>
            <a:r>
              <a:rPr lang="en-US" baseline="0" dirty="0" smtClean="0"/>
              <a:t> up on these ideas</a:t>
            </a:r>
            <a:r>
              <a:rPr lang="en-US" dirty="0" smtClean="0"/>
              <a:t>. It’s my job.</a:t>
            </a:r>
          </a:p>
          <a:p>
            <a:r>
              <a:rPr lang="en-US" dirty="0" smtClean="0"/>
              <a:t>So hopefully a lot of great things don’t get forgotten</a:t>
            </a:r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I had the time to</a:t>
            </a:r>
            <a:r>
              <a:rPr lang="en-US" baseline="0" dirty="0" smtClean="0"/>
              <a:t> follow up on the credit card issue</a:t>
            </a:r>
          </a:p>
          <a:p>
            <a:r>
              <a:rPr lang="en-US" baseline="0" dirty="0" smtClean="0"/>
              <a:t>We talked about having the ponchos at a mtg. So I did the research into finding a company to print those for us.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there’s the QR codes. We started talking about this when an advertiser placed an ad in the newsletter with a QR code in it. </a:t>
            </a:r>
          </a:p>
          <a:p>
            <a:r>
              <a:rPr lang="en-US" baseline="0" dirty="0" smtClean="0"/>
              <a:t>I found out that they are very easy to make – and free to do!</a:t>
            </a:r>
          </a:p>
          <a:p>
            <a:r>
              <a:rPr lang="en-US" baseline="0" dirty="0" smtClean="0"/>
              <a:t>I used a web site called:</a:t>
            </a:r>
            <a:endParaRPr lang="en-US" dirty="0" smtClean="0"/>
          </a:p>
          <a:p>
            <a:r>
              <a:rPr lang="en-US" dirty="0" err="1" smtClean="0"/>
              <a:t>Qurify.com</a:t>
            </a:r>
            <a:endParaRPr lang="en-US" dirty="0" smtClean="0"/>
          </a:p>
          <a:p>
            <a:r>
              <a:rPr lang="en-US" dirty="0" smtClean="0"/>
              <a:t>	QR codes can open a web site, web page, document or just bring you a message</a:t>
            </a:r>
          </a:p>
          <a:p>
            <a:r>
              <a:rPr lang="en-US" dirty="0" smtClean="0"/>
              <a:t>*  *</a:t>
            </a:r>
          </a:p>
          <a:p>
            <a:r>
              <a:rPr lang="en-US" dirty="0" smtClean="0"/>
              <a:t>Does</a:t>
            </a:r>
            <a:r>
              <a:rPr lang="en-US" baseline="0" dirty="0" smtClean="0"/>
              <a:t> anyone have a bar code or QR scanner on their phone?</a:t>
            </a:r>
          </a:p>
          <a:p>
            <a:r>
              <a:rPr lang="en-US" baseline="0" dirty="0" smtClean="0"/>
              <a:t>*</a:t>
            </a:r>
            <a:endParaRPr lang="en-US" dirty="0" smtClean="0"/>
          </a:p>
          <a:p>
            <a:r>
              <a:rPr lang="en-US" dirty="0" err="1" smtClean="0"/>
              <a:t>Visualead.com</a:t>
            </a:r>
            <a:endParaRPr lang="en-US" dirty="0" smtClean="0"/>
          </a:p>
          <a:p>
            <a:r>
              <a:rPr lang="en-US" dirty="0" smtClean="0"/>
              <a:t>	is a site where</a:t>
            </a:r>
            <a:r>
              <a:rPr lang="en-US" baseline="0" dirty="0" smtClean="0"/>
              <a:t> you can place QR codes into your logo or a photo or whatever.</a:t>
            </a:r>
            <a:endParaRPr lang="en-US" dirty="0" smtClean="0"/>
          </a:p>
          <a:p>
            <a:r>
              <a:rPr lang="en-US" dirty="0" smtClean="0"/>
              <a:t>	I used this in the last newsletter just for fun</a:t>
            </a:r>
          </a:p>
          <a:p>
            <a:r>
              <a:rPr lang="en-US" dirty="0" smtClean="0"/>
              <a:t>We are now using a QR code on most of our printing.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sum things up:</a:t>
            </a:r>
          </a:p>
          <a:p>
            <a:r>
              <a:rPr lang="en-US" dirty="0" smtClean="0"/>
              <a:t>Here’s some of the benefits of having me around.</a:t>
            </a:r>
          </a:p>
          <a:p>
            <a:r>
              <a:rPr lang="en-US" dirty="0" smtClean="0"/>
              <a:t>I can follow up on ideas as well as do all of those pesky day to day chores, thus</a:t>
            </a:r>
            <a:r>
              <a:rPr lang="en-US" baseline="0" dirty="0" smtClean="0"/>
              <a:t> freeing up board members time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Don’t want to burn them out</a:t>
            </a:r>
          </a:p>
          <a:p>
            <a:r>
              <a:rPr lang="en-US" dirty="0" smtClean="0"/>
              <a:t>Lord knows that it is hard enough to recruit people who want to serve . . 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There’s one person doing the work instead of a lot of different people (or, in some cases, nobody)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keeping things from slipping through the cracks</a:t>
            </a:r>
          </a:p>
          <a:p>
            <a:r>
              <a:rPr lang="en-US" dirty="0" smtClean="0"/>
              <a:t>Everything gets pulled together in one place</a:t>
            </a:r>
          </a:p>
          <a:p>
            <a:r>
              <a:rPr lang="en-US" dirty="0" smtClean="0"/>
              <a:t>More attention can be paid to details</a:t>
            </a:r>
          </a:p>
          <a:p>
            <a:endParaRPr lang="en-US" dirty="0" smtClean="0"/>
          </a:p>
          <a:p>
            <a:r>
              <a:rPr lang="en-US" dirty="0" smtClean="0"/>
              <a:t>Like I said,</a:t>
            </a:r>
            <a:r>
              <a:rPr lang="en-US" baseline="0" dirty="0" smtClean="0"/>
              <a:t> I work p</a:t>
            </a:r>
            <a:r>
              <a:rPr lang="en-US" dirty="0" smtClean="0"/>
              <a:t>art time</a:t>
            </a:r>
          </a:p>
          <a:p>
            <a:endParaRPr lang="en-US" dirty="0" smtClean="0"/>
          </a:p>
          <a:p>
            <a:r>
              <a:rPr lang="en-US" dirty="0" smtClean="0"/>
              <a:t>The cost is well worth it in the increased revenue to your chapter</a:t>
            </a:r>
          </a:p>
          <a:p>
            <a:endParaRPr lang="en-US" dirty="0" smtClean="0"/>
          </a:p>
          <a:p>
            <a:r>
              <a:rPr lang="en-US" dirty="0" smtClean="0"/>
              <a:t>Hopefully I’ve helped increase our membership, advertising and trade show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board of directors is a great group of guys who work hard to help the chapter grow. I’m happy that I can help out with the day to day administrative items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Having a paid administrator can only make </a:t>
            </a:r>
            <a:r>
              <a:rPr lang="en-US" dirty="0" smtClean="0"/>
              <a:t>your chapter stronger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letting me be a part </a:t>
            </a:r>
            <a:r>
              <a:rPr lang="en-US" smtClean="0"/>
              <a:t>of your </a:t>
            </a:r>
            <a:r>
              <a:rPr lang="en-US" dirty="0" smtClean="0"/>
              <a:t>evening</a:t>
            </a:r>
            <a:r>
              <a:rPr lang="en-US" baseline="0" dirty="0" smtClean="0"/>
              <a:t>. We have some </a:t>
            </a:r>
            <a:r>
              <a:rPr lang="en-US" dirty="0" smtClean="0"/>
              <a:t>samples of our newsletter and other things on table. Feel free to help yourself.</a:t>
            </a:r>
          </a:p>
          <a:p>
            <a:endParaRPr lang="en-US" dirty="0" smtClean="0"/>
          </a:p>
          <a:p>
            <a:r>
              <a:rPr lang="en-US" dirty="0" smtClean="0"/>
              <a:t>I would be glad to answer any questions you may have.</a:t>
            </a:r>
          </a:p>
          <a:p>
            <a:endParaRPr lang="en-US" dirty="0" smtClean="0"/>
          </a:p>
          <a:p>
            <a:r>
              <a:rPr lang="en-US" dirty="0" smtClean="0"/>
              <a:t>I have my card available to those who want it or</a:t>
            </a:r>
          </a:p>
          <a:p>
            <a:endParaRPr lang="en-US" dirty="0" smtClean="0"/>
          </a:p>
          <a:p>
            <a:r>
              <a:rPr lang="en-US" dirty="0" smtClean="0"/>
              <a:t>You can find me on the STMA</a:t>
            </a:r>
            <a:r>
              <a:rPr lang="en-US" baseline="0" dirty="0" smtClean="0"/>
              <a:t> web site under the NJ chapter</a:t>
            </a:r>
          </a:p>
          <a:p>
            <a:r>
              <a:rPr lang="en-US" baseline="0" dirty="0" smtClean="0"/>
              <a:t>And at our web site: </a:t>
            </a:r>
            <a:r>
              <a:rPr lang="en-US" baseline="0" dirty="0" err="1" smtClean="0"/>
              <a:t>sfmanj.org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There are many ways to get a hold of me, and I hope you will!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 and I’ll just leave you with this</a:t>
            </a:r>
          </a:p>
          <a:p>
            <a:r>
              <a:rPr lang="en-US" baseline="0" dirty="0" smtClean="0"/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What I’m here to show you is a little of what I do and how I do it,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so hopefully, you will decide to hire a chapter administrator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First of all, let me tell you – I attend board meetings and events. I think that is very important for a chapter administrator to be a part of the organization.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It’s at the Board Meetings that I compile my list of my special projects for the month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And because I attend the meetings, I feel that I have an understanding of what is going on in the organization, I feel that can actually help out and contribute and not just feel like a robot going through the motions.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The board members have their jobs and all the projects they are working on –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Field days, Speakers, Pesticide legislation and info for the newsletter –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So its my job to handle the day to day administrative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process the membership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This is our new member form 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that we use at events – </a:t>
            </a:r>
          </a:p>
          <a:p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recently sent it out to STMA members in NJ who weren’t chapter members</a:t>
            </a:r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All info obtained from this form goes into an Excel spread sheet for the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next year’s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invoicing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For instance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t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here is an area for possible committee member recruitment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I can add the information to the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spread sheet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and pass on to the proper committee heads</a:t>
            </a:r>
          </a:p>
          <a:p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My spread sheet just keeps getting bigger</a:t>
            </a:r>
          </a:p>
          <a:p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make this form is available on Website and 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It can also be mailed if needed</a:t>
            </a:r>
          </a:p>
          <a:p>
            <a:endParaRPr lang="en-US" sz="1200" i="1" dirty="0" smtClean="0">
              <a:solidFill>
                <a:schemeClr val="accent6"/>
              </a:solidFill>
            </a:endParaRPr>
          </a:p>
          <a:p>
            <a:r>
              <a:rPr lang="en-US" sz="1200" i="1" dirty="0" smtClean="0">
                <a:solidFill>
                  <a:schemeClr val="accent6"/>
                </a:solidFill>
              </a:rPr>
              <a:t>*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New this year</a:t>
            </a:r>
            <a:r>
              <a:rPr lang="en-US" sz="1200" i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Ability to pay with credit card using Intuit Go Card</a:t>
            </a:r>
            <a:endParaRPr lang="en-US" sz="1200" i="1" dirty="0" smtClean="0">
              <a:solidFill>
                <a:schemeClr val="accent6"/>
              </a:solidFill>
            </a:endParaRPr>
          </a:p>
          <a:p>
            <a:r>
              <a:rPr lang="en-US" sz="1200" i="1" dirty="0" smtClean="0">
                <a:solidFill>
                  <a:schemeClr val="accent6"/>
                </a:solidFill>
              </a:rPr>
              <a:t>	Great service – charge a percentage fee with no monthly fee and no minimum</a:t>
            </a:r>
          </a:p>
          <a:p>
            <a:endParaRPr lang="en-US" sz="1200" i="1" dirty="0" smtClean="0">
              <a:solidFill>
                <a:schemeClr val="accent6"/>
              </a:solidFill>
            </a:endParaRPr>
          </a:p>
          <a:p>
            <a:r>
              <a:rPr lang="en-US" sz="1200" i="1" dirty="0" smtClean="0">
                <a:solidFill>
                  <a:schemeClr val="accent6"/>
                </a:solidFill>
              </a:rPr>
              <a:t>This flyer was done in </a:t>
            </a:r>
            <a:r>
              <a:rPr lang="en-US" sz="1200" i="1" dirty="0" err="1" smtClean="0">
                <a:solidFill>
                  <a:schemeClr val="accent6"/>
                </a:solidFill>
              </a:rPr>
              <a:t>InDesign</a:t>
            </a:r>
            <a:r>
              <a:rPr lang="en-US" sz="1200" i="1" dirty="0" smtClean="0">
                <a:solidFill>
                  <a:schemeClr val="accent6"/>
                </a:solidFill>
              </a:rPr>
              <a:t>, a page layout program, </a:t>
            </a:r>
          </a:p>
          <a:p>
            <a:r>
              <a:rPr lang="en-US" sz="1200" i="1" dirty="0" smtClean="0">
                <a:solidFill>
                  <a:schemeClr val="accent6"/>
                </a:solidFill>
              </a:rPr>
              <a:t>but you can design your own or download a form from the STMA website (done in Word) </a:t>
            </a:r>
          </a:p>
          <a:p>
            <a:r>
              <a:rPr lang="en-US" sz="1200" i="1" dirty="0" smtClean="0">
                <a:solidFill>
                  <a:schemeClr val="accent6"/>
                </a:solidFill>
              </a:rPr>
              <a:t>and adapt it for your chapter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_________________</a:t>
            </a:r>
          </a:p>
          <a:p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make sure that our correspondence looks professional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If you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get an outside service to do your design work, 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make sure </a:t>
            </a:r>
          </a:p>
          <a:p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your administrator work closely with them to make sure you get what you want.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invoice</a:t>
            </a:r>
            <a:r>
              <a:rPr lang="en-US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for the coming year</a:t>
            </a:r>
            <a:endParaRPr lang="en-US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Every December, I use Microsoft Word and mail merge 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along with the information on our Excel spreadsheet 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 send out yearly membership renewal letters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 have areas for members to make any changes so our Membership Directory and our files will be up to date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Notice the QR code at the bottom – this</a:t>
            </a:r>
            <a:r>
              <a:rPr lang="en-US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one</a:t>
            </a: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opens our website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endParaRPr lang="en-US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 administrator should be proficient in Microsoft Office, especially Excel and Word 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As these are used</a:t>
            </a:r>
            <a:r>
              <a:rPr lang="en-US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for your record keeping and mailings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Advertising is a big source of our revenue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 use ad insertion form that I</a:t>
            </a:r>
            <a:r>
              <a:rPr lang="en-US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m</a:t>
            </a: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ail to all commercial members and to affiliated organizations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 recruit or renew ads for the newsletter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endParaRPr lang="en-US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It is also available on website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also solicit ads for the Member Directory that we publish each year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This is something I put together in September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 addition, I send</a:t>
            </a:r>
            <a:r>
              <a:rPr lang="en-US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Constant Contact Email blasts to get the message out.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Here is a form sent to our commercial members – with links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such as the link to the </a:t>
            </a:r>
            <a:r>
              <a:rPr lang="en-US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Turfgrass</a:t>
            </a: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Information Center at Michigan State Univ. where all past issues of our Newsletters are archived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and to a “Click here” to download the ad insertion form</a:t>
            </a: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endParaRPr lang="en-US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endParaRPr lang="en-US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None/>
            </a:pPr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keep track of our newsletter advertisers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on an</a:t>
            </a: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Excel spread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sheet</a:t>
            </a:r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With the info I can send email or Constant Contact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have their street addresses for mail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But I also CALL contacts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By the way, the chapter phone is in my home office and all calls and faxes come in to me and they are all followed up on.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endParaRPr lang="en-US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So very often I will call a company who,</a:t>
            </a: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 know, will renew their ad, only to have them say “Oh yeah, I meant to send that form in to you. I’ll get it out right away”.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endParaRPr lang="en-US" sz="120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r>
              <a:rPr lang="en-US" sz="120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So calling and actually speaking to your contacts is very important.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</a:pPr>
            <a:endParaRPr lang="en-US" sz="120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am responsible for the design, layout and distribution of our newsletter, Update</a:t>
            </a:r>
          </a:p>
          <a:p>
            <a:pPr>
              <a:buFont typeface="Arial"/>
              <a:buNone/>
            </a:pP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make sure our newsletter looks professional.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This is what I do, having a graphics background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If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you don’t have a good layout person, find one</a:t>
            </a: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and have your administrator and/or editor work closely with them</a:t>
            </a:r>
          </a:p>
          <a:p>
            <a:pPr>
              <a:buFont typeface="Arial"/>
              <a:buNone/>
            </a:pP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mailing list for the newsletter comes from our Excel spread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sheet. </a:t>
            </a:r>
          </a:p>
          <a:p>
            <a:pPr>
              <a:buFont typeface="Arial"/>
              <a:buNone/>
            </a:pPr>
            <a:endParaRPr lang="en-US" sz="1200" b="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get the content from Brad Park, our editor, who is great at estimating how much space we have for copy.</a:t>
            </a:r>
          </a:p>
          <a:p>
            <a:pPr>
              <a:buFont typeface="Arial"/>
              <a:buNone/>
            </a:pP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But, because I go to the board mtgs., when I’m putting the newsletter together I can fill in little spots 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– Like “Save the Date” blurbs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or send us your email address or I can put in a small ad promoting our field of the year contest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Or a nice, big 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picture of </a:t>
            </a: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our illustrious president, Matt </a:t>
            </a:r>
            <a:r>
              <a:rPr lang="en-US" sz="1200" b="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Olivi</a:t>
            </a: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This one was taken at our spring field day.</a:t>
            </a:r>
          </a:p>
          <a:p>
            <a:pP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After Brad gives the OK, it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gets sent to the printer</a:t>
            </a: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endParaRPr lang="en-US" sz="1200" b="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make sure we are getting a quality product, mailed first class by the printer -  and for a great price.</a:t>
            </a:r>
          </a:p>
          <a:p>
            <a:pPr>
              <a:buFont typeface="Arial"/>
              <a:buNone/>
            </a:pPr>
            <a:endParaRPr lang="en-US" sz="1200" b="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325 issues -	 $589.00</a:t>
            </a: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Postage 	 $247.63</a:t>
            </a:r>
          </a:p>
          <a:p>
            <a:pP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Total –	 $836.63</a:t>
            </a:r>
          </a:p>
          <a:p>
            <a:pPr>
              <a:buFont typeface="Arial"/>
              <a:buNone/>
            </a:pP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 use all means possible to communicated with our members and/or business contacts</a:t>
            </a:r>
            <a:endParaRPr lang="en-US" dirty="0" smtClean="0"/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Constant Contact - $357/year-  unlimited email blasts. Like I said,</a:t>
            </a:r>
            <a:r>
              <a:rPr lang="en-US" baseline="0" dirty="0" smtClean="0"/>
              <a:t> very easy to use. It’s like mini web pages.</a:t>
            </a:r>
          </a:p>
          <a:p>
            <a:r>
              <a:rPr lang="en-US" baseline="0" dirty="0" smtClean="0"/>
              <a:t>	This site also has templates</a:t>
            </a:r>
            <a:endParaRPr lang="en-US" dirty="0" smtClean="0"/>
          </a:p>
          <a:p>
            <a:pPr>
              <a:buFont typeface="Arial"/>
              <a:buNone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aseline="0" dirty="0" smtClean="0"/>
              <a:t>I monitor the chapter PO Box at the post office, so I not only receive the mail, but send a lot out. </a:t>
            </a:r>
          </a:p>
          <a:p>
            <a:r>
              <a:rPr lang="en-US" baseline="0" dirty="0" smtClean="0"/>
              <a:t>* * *</a:t>
            </a:r>
          </a:p>
          <a:p>
            <a:r>
              <a:rPr lang="en-US" baseline="0" dirty="0" smtClean="0"/>
              <a:t>These forms were mailed, AND emailed AND also made available on the web site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as you can see, I use any and all means of communication possible: </a:t>
            </a:r>
          </a:p>
          <a:p>
            <a:r>
              <a:rPr lang="en-US" baseline="0" dirty="0" smtClean="0"/>
              <a:t>	mail – email – Constant Contact – newsletter – web site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not afraid to take the time to make that PHONE CALL</a:t>
            </a:r>
          </a:p>
          <a:p>
            <a:r>
              <a:rPr lang="en-US" baseline="0" dirty="0" smtClean="0"/>
              <a:t>	Especially to someone who I know will participate.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promote events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mail and/or email invitations, information </a:t>
            </a:r>
            <a:r>
              <a:rPr lang="en-US" sz="1200" b="0" i="1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reminders</a:t>
            </a:r>
            <a:r>
              <a:rPr lang="en-US" sz="1200" b="0" i="1" u="non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(it’s very important that you follow up)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u="non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pre register attendees and vendors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sometimes we register people with just a phone call, so I need to handle those as well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Then I attend the events to register participants on site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Like I said, 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attending events in part of my job</a:t>
            </a: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After that, I help out where needed – 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This is our  Spring 2012 Field Day and I’m serving lunch, Dirty Water Dogs that my husband, Don cooked up. 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We moved away from boxed lunches because we felt this was more economical - and a lot more fun.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photograph event – Along with Brad Park, our Newsletter editor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Either Brad’s photos or my photos or a combo of the two can end up in the newsletter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SzTx/>
              <a:buFont typeface="Arial"/>
              <a:buNone/>
              <a:tabLst/>
              <a:defRPr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 general, I do what I can to help things run smoothly</a:t>
            </a: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*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do the little things like keep event signage up to date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Tx/>
              <a:buNone/>
            </a:pP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And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this year we printed </a:t>
            </a:r>
            <a:r>
              <a:rPr lang="en-US" sz="1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Banners</a:t>
            </a: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- 4imprint.com </a:t>
            </a: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Tx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 got a great deal on these and the quality is wonderful – They also has templates you can use</a:t>
            </a:r>
          </a:p>
          <a:p>
            <a:pPr marL="685800" lvl="1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endParaRPr lang="en-US" sz="1200" b="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28600" lvl="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r>
              <a:rPr lang="en-US" sz="12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But any idea I come up with, I run by the Board </a:t>
            </a:r>
          </a:p>
          <a:p>
            <a:pPr marL="685800" lvl="1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endParaRPr lang="en-US" sz="1200" b="0" i="1" baseline="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28600" indent="-228600"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buFont typeface="Arial"/>
              <a:buNone/>
            </a:pPr>
            <a:endParaRPr lang="en-US" sz="1200" b="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596AC-B239-CE45-A0C5-A61C35B59A2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71D8222-8AF9-6B46-9C85-0080D9C1A695}" type="datetimeFigureOut">
              <a:rPr lang="en-US" smtClean="0"/>
              <a:pPr/>
              <a:t>4/16/2013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40416AA-4B74-F44D-83A4-CC4A56D84C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d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8.pd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2.pd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d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d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8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d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df"/><Relationship Id="rId3" Type="http://schemas.openxmlformats.org/officeDocument/2006/relationships/image" Target="../media/image20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df"/><Relationship Id="rId5" Type="http://schemas.openxmlformats.org/officeDocument/2006/relationships/image" Target="../media/image21.png"/><Relationship Id="rId4" Type="http://schemas.openxmlformats.org/officeDocument/2006/relationships/image" Target="../media/image27.pd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37.pd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34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2590800"/>
            <a:ext cx="7964424" cy="1906494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Debbie Savard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4648200"/>
            <a:ext cx="8269224" cy="990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Executive Secretary of the Sports Field Managers Association of New Jersey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Graphic Artist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SFMANJ logo white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47800" y="304800"/>
            <a:ext cx="6658892" cy="2208306"/>
          </a:xfrm>
          <a:prstGeom prst="rect">
            <a:avLst/>
          </a:prstGeom>
          <a:effectLst>
            <a:innerShdw blurRad="63500" dist="50800" dir="13500000">
              <a:schemeClr val="tx1">
                <a:alpha val="79000"/>
              </a:scheme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WEB SITE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web s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05000"/>
            <a:ext cx="5348843" cy="262331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contact u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435" y="2667214"/>
            <a:ext cx="3869365" cy="37222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events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318518"/>
            <a:ext cx="3940535" cy="4419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vendor p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111" y="2321841"/>
            <a:ext cx="4090278" cy="44162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resources p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511" y="2318518"/>
            <a:ext cx="4180089" cy="44162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52400" y="1905000"/>
            <a:ext cx="19811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am responsible for design and maintenance of our website:</a:t>
            </a:r>
          </a:p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www.sfmanj.org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facebook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faceboo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28800"/>
            <a:ext cx="2907631" cy="4953000"/>
          </a:xfrm>
          <a:prstGeom prst="rect">
            <a:avLst/>
          </a:prstGeom>
        </p:spPr>
      </p:pic>
      <p:pic>
        <p:nvPicPr>
          <p:cNvPr id="5" name="Picture 4" descr="like us on facebook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286000"/>
            <a:ext cx="3430044" cy="403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1" y="1828800"/>
            <a:ext cx="289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maintain current events on facebook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ACCOUNTS PAYABLE AND RECEIVABLE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Aztec 6-18-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95600" y="1905000"/>
            <a:ext cx="3124200" cy="40430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Deposits 2-6-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67200" y="3075708"/>
            <a:ext cx="4648200" cy="359179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4800" y="190500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Pay for purchases and invoices with SFMANJ credit card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352800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Bill for dues, trade show booths and demos, advertising, etc. and collect money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282833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Vouchers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4888469"/>
            <a:ext cx="2133600" cy="36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Deposit Records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Chapter Affiliation</a:t>
            </a:r>
            <a:endParaRPr lang="en-US" b="1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9" descr="BYLAWS_2010_Revis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514600" y="1981200"/>
            <a:ext cx="3179618" cy="4114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2012 SFMANJ Board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66800" y="3585881"/>
            <a:ext cx="2133600" cy="2667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14" name="Picture 13" descr="Filing Confirmation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909480"/>
            <a:ext cx="3918144" cy="470978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4800" y="1981200"/>
            <a:ext cx="220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keep records and forward them to the STMA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PROMOTIONAL ITEMS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Calendar Layout 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124200" y="1905000"/>
            <a:ext cx="5654040" cy="4038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4800" y="1905000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For distribution at events</a:t>
            </a:r>
            <a:endParaRPr lang="en-US" sz="2000" dirty="0"/>
          </a:p>
        </p:txBody>
      </p:sp>
      <p:pic>
        <p:nvPicPr>
          <p:cNvPr id="8" name="Picture 7" descr="Poncho insert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40" y="2819400"/>
            <a:ext cx="2465905" cy="3601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Pen order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191000"/>
            <a:ext cx="4273549" cy="6665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IDEA IMPLEMENTATION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752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Implement ideas talked about at Board Meetings</a:t>
            </a:r>
            <a:endParaRPr lang="en-US" sz="2000" b="1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5" name="Picture 4" descr="Drink your Ovalt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9" y="3629934"/>
            <a:ext cx="2999465" cy="2999465"/>
          </a:xfrm>
          <a:prstGeom prst="rect">
            <a:avLst/>
          </a:prstGeom>
        </p:spPr>
      </p:pic>
      <p:pic>
        <p:nvPicPr>
          <p:cNvPr id="6" name="Picture 5" descr="QR-Websi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657600"/>
            <a:ext cx="2971800" cy="2971800"/>
          </a:xfrm>
          <a:prstGeom prst="rect">
            <a:avLst/>
          </a:prstGeom>
        </p:spPr>
      </p:pic>
      <p:pic>
        <p:nvPicPr>
          <p:cNvPr id="8" name="Picture 7" descr="ameX_8163_RG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735" y="1905000"/>
            <a:ext cx="3712930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460486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Credit Cards</a:t>
            </a:r>
          </a:p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Promotional Items</a:t>
            </a:r>
          </a:p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QR Codes</a:t>
            </a:r>
          </a:p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	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Quirify.com</a:t>
            </a:r>
            <a:endParaRPr lang="en-US" i="1" dirty="0" smtClean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	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Visualead.com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BENEFITS OF A PAID ADMINISTRATOR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28800"/>
            <a:ext cx="7612064" cy="4724400"/>
          </a:xfrm>
        </p:spPr>
        <p:txBody>
          <a:bodyPr/>
          <a:lstStyle/>
          <a:p>
            <a:r>
              <a:rPr lang="en-US" dirty="0" smtClean="0"/>
              <a:t>Implement ideas and goals of the board</a:t>
            </a:r>
          </a:p>
          <a:p>
            <a:r>
              <a:rPr lang="en-US" dirty="0" smtClean="0"/>
              <a:t>Free up board members time</a:t>
            </a:r>
          </a:p>
          <a:p>
            <a:r>
              <a:rPr lang="en-US" dirty="0" smtClean="0"/>
              <a:t>Details don’t get lost in the shuffle</a:t>
            </a:r>
          </a:p>
          <a:p>
            <a:r>
              <a:rPr lang="en-US" dirty="0" smtClean="0"/>
              <a:t>Pull things together</a:t>
            </a:r>
          </a:p>
          <a:p>
            <a:r>
              <a:rPr lang="en-US" dirty="0" smtClean="0"/>
              <a:t>Day to Day jobs get done on time</a:t>
            </a:r>
          </a:p>
          <a:p>
            <a:r>
              <a:rPr lang="en-US" dirty="0" smtClean="0"/>
              <a:t>Increased growth and revenue</a:t>
            </a:r>
          </a:p>
          <a:p>
            <a:r>
              <a:rPr lang="en-US" dirty="0" smtClean="0"/>
              <a:t>Part time – 60 hours a month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6" descr="My SFMANJ B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95400" y="2209800"/>
            <a:ext cx="6400801" cy="36576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DO I DO?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799" y="1905000"/>
            <a:ext cx="6324601" cy="46482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Membership Recruitment, Retention, Invoicing 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Advertizing Recruitment and Maintenance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Newsletter Layout, Design, Mailing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Member Communications Layout, Design, Printing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Field Day and Trade Show Promotion, Registration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Website Design and Maintenance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facebook page Maintenance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Constant Contact Communication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All Email Communication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Accounts Payable and Receivable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Chapter Affiliation Documents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Design and Printing of Promotional Materials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Maintain Files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Attend Events and Board Meetings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Have Rapport with Board of Directors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Know Vendors and Membership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Handle Chapter Phone Calls and Faxes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Handel Mailings and Correspondence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Palatino"/>
                <a:cs typeface="Palatino"/>
              </a:rPr>
              <a:t>Handle Chapter Email</a:t>
            </a:r>
          </a:p>
          <a:p>
            <a:endParaRPr lang="en-US" dirty="0" smtClean="0">
              <a:latin typeface="Palatino"/>
              <a:cs typeface="Palatino"/>
            </a:endParaRPr>
          </a:p>
          <a:p>
            <a:endParaRPr lang="en-US" dirty="0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I DO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5174" y="1905000"/>
            <a:ext cx="7612063" cy="2286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HOW I DO IT</a:t>
            </a:r>
            <a:endParaRPr kumimoji="0" lang="en-US" sz="48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MEMBERSHIP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Picture 12" descr="membership form-Page 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604162" y="1963271"/>
            <a:ext cx="3429001" cy="44375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membership for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057400" y="1963271"/>
            <a:ext cx="3429000" cy="44375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228601" y="1963271"/>
            <a:ext cx="1828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Membership Applications,</a:t>
            </a:r>
          </a:p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used for new or potential members</a:t>
            </a:r>
          </a:p>
          <a:p>
            <a:endParaRPr lang="en-US" sz="20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1" y="3733800"/>
            <a:ext cx="18287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New this year:</a:t>
            </a:r>
          </a:p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Ability to accept credit cards</a:t>
            </a:r>
          </a:p>
          <a:p>
            <a:endParaRPr lang="en-US" sz="20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INVOICE MEMBERSHIP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8" descr="2013membershipinvoicemergeform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029200" y="1936376"/>
            <a:ext cx="3602182" cy="4661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304800" y="17526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Form for Current Membership</a:t>
            </a:r>
            <a:endParaRPr lang="en-US" sz="2000" b="1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174" y="2286000"/>
            <a:ext cx="403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Sent in December using Microsoft Word and mail merge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174" y="2993886"/>
            <a:ext cx="41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Notice QR Code at bottom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ADVERTISING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963271"/>
            <a:ext cx="1600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Big part of job is to maintain advertisers for Newsletter and Directory</a:t>
            </a:r>
          </a:p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and recruit new ones </a:t>
            </a:r>
          </a:p>
          <a:p>
            <a:endParaRPr lang="en-US" sz="20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828800"/>
            <a:ext cx="3530600" cy="4572000"/>
          </a:xfrm>
          <a:prstGeom prst="rect">
            <a:avLst/>
          </a:prstGeom>
        </p:spPr>
      </p:pic>
      <p:pic>
        <p:nvPicPr>
          <p:cNvPr id="13" name="Picture 12" descr="Advertisers Directory letter 2013 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1981199"/>
            <a:ext cx="3579417" cy="4632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</p:pic>
      <p:pic>
        <p:nvPicPr>
          <p:cNvPr id="14" name="Picture 13" descr="Constant Contact Advertisers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2362200"/>
            <a:ext cx="2678452" cy="43887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9468"/>
            <a:ext cx="8610600" cy="1417638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NEWSLETTER ADVERTISERS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9050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Excel helps keep the list of newsletter advertisers to to date</a:t>
            </a:r>
          </a:p>
          <a:p>
            <a:endParaRPr lang="en-US" sz="20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6" name="Picture 5" descr="newsletter advertiser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75240"/>
            <a:ext cx="8610599" cy="332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NEWSLETTER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ummer '12-cove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43200" y="1981200"/>
            <a:ext cx="3411682" cy="44151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Picture 4" descr="Winter '12-cove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57800" y="2133600"/>
            <a:ext cx="3474028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1" y="1981200"/>
            <a:ext cx="2285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am responsible for the design, layout and distribution of our newsletter, Update</a:t>
            </a:r>
          </a:p>
          <a:p>
            <a:endParaRPr lang="en-US" sz="20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COMMUNICATIONS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emai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828800"/>
            <a:ext cx="2585292" cy="4876800"/>
          </a:xfrm>
          <a:prstGeom prst="rect">
            <a:avLst/>
          </a:prstGeom>
        </p:spPr>
      </p:pic>
      <p:pic>
        <p:nvPicPr>
          <p:cNvPr id="6" name="Picture 5" descr="2012 Fall Field day vendor letter 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79851" y="1981201"/>
            <a:ext cx="3259282" cy="421789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7" name="Picture 6" descr="2012 Fall Field day vendor letter 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95800" y="2286000"/>
            <a:ext cx="3259282" cy="42178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pic>
        <p:nvPicPr>
          <p:cNvPr id="8" name="Picture 7" descr="Invitation 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562600" y="2487706"/>
            <a:ext cx="3259282" cy="421789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601" y="1828800"/>
            <a:ext cx="2666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I am responsible for any communication to members, potential members and vendors, etc.</a:t>
            </a:r>
          </a:p>
          <a:p>
            <a:endParaRPr lang="en-US" sz="2000" i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DSCN1507_2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581400"/>
            <a:ext cx="1879600" cy="2819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Winter '12b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09800" y="1905000"/>
            <a:ext cx="3474028" cy="4495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7" name="Picture 6" descr="DSCN14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800600"/>
            <a:ext cx="2336800" cy="1752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Banner 3x1.6 sm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419600" y="2237714"/>
            <a:ext cx="4567237" cy="24104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77800" y="1981200"/>
            <a:ext cx="1879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Promote,</a:t>
            </a:r>
          </a:p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Pre-register,</a:t>
            </a:r>
          </a:p>
          <a:p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Palatino"/>
                <a:cs typeface="Palatino"/>
              </a:rPr>
              <a:t>Attend events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10590</TotalTime>
  <Words>1976</Words>
  <Application>Microsoft Office PowerPoint</Application>
  <PresentationFormat>On-screen Show (4:3)</PresentationFormat>
  <Paragraphs>360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Habitat</vt:lpstr>
      <vt:lpstr>Debbie Savard</vt:lpstr>
      <vt:lpstr>WHAT I DO</vt:lpstr>
      <vt:lpstr>MEMBERSHIP</vt:lpstr>
      <vt:lpstr>INVOICE MEMBERSHIP</vt:lpstr>
      <vt:lpstr>ADVERTISING</vt:lpstr>
      <vt:lpstr>NEWSLETTER ADVERTISERS</vt:lpstr>
      <vt:lpstr>NEWSLETTER</vt:lpstr>
      <vt:lpstr>COMMUNICATIONS</vt:lpstr>
      <vt:lpstr>EVENTS</vt:lpstr>
      <vt:lpstr>WEB SITE</vt:lpstr>
      <vt:lpstr>facebook</vt:lpstr>
      <vt:lpstr>ACCOUNTS PAYABLE AND RECEIVABLE</vt:lpstr>
      <vt:lpstr>Chapter Affiliation</vt:lpstr>
      <vt:lpstr>PROMOTIONAL ITEMS</vt:lpstr>
      <vt:lpstr>IDEA IMPLEMENTATION</vt:lpstr>
      <vt:lpstr>BENEFITS OF A PAID ADMINISTRATOR</vt:lpstr>
      <vt:lpstr>THANK YOU</vt:lpstr>
      <vt:lpstr>WHAT DO I DO?</vt:lpstr>
    </vt:vector>
  </TitlesOfParts>
  <Company>Salesianum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Debbie Savard</dc:title>
  <dc:creator>Debra Savard</dc:creator>
  <cp:keywords/>
  <cp:lastModifiedBy> </cp:lastModifiedBy>
  <cp:revision>72</cp:revision>
  <cp:lastPrinted>2013-01-13T03:17:38Z</cp:lastPrinted>
  <dcterms:created xsi:type="dcterms:W3CDTF">2013-02-25T16:09:56Z</dcterms:created>
  <dcterms:modified xsi:type="dcterms:W3CDTF">2013-04-16T18:11:55Z</dcterms:modified>
</cp:coreProperties>
</file>